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7" r:id="rId3"/>
    <p:sldId id="264" r:id="rId4"/>
    <p:sldId id="276" r:id="rId5"/>
    <p:sldId id="265" r:id="rId6"/>
    <p:sldId id="275" r:id="rId7"/>
    <p:sldId id="259" r:id="rId8"/>
    <p:sldId id="260" r:id="rId9"/>
    <p:sldId id="257" r:id="rId10"/>
    <p:sldId id="263" r:id="rId11"/>
    <p:sldId id="262" r:id="rId12"/>
    <p:sldId id="261" r:id="rId13"/>
    <p:sldId id="258" r:id="rId14"/>
    <p:sldId id="268" r:id="rId15"/>
    <p:sldId id="269" r:id="rId16"/>
    <p:sldId id="270" r:id="rId17"/>
    <p:sldId id="271" r:id="rId18"/>
    <p:sldId id="272" r:id="rId19"/>
    <p:sldId id="273" r:id="rId20"/>
    <p:sldId id="266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F7F9D7-FC85-4F5B-954B-4CF2B2FE990D}" type="doc">
      <dgm:prSet loTypeId="urn:microsoft.com/office/officeart/2005/8/layout/funnel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9A677BD-1844-46BC-8105-99B0CCDCC1AD}">
      <dgm:prSet phldrT="[Text]"/>
      <dgm:spPr/>
      <dgm:t>
        <a:bodyPr/>
        <a:lstStyle/>
        <a:p>
          <a:pPr algn="ctr"/>
          <a:r>
            <a:rPr lang="en-US" dirty="0" smtClean="0"/>
            <a:t>Professional</a:t>
          </a:r>
          <a:endParaRPr lang="en-US" dirty="0"/>
        </a:p>
      </dgm:t>
    </dgm:pt>
    <dgm:pt modelId="{52AA7E3E-7816-4886-8F21-F7B4E60F1877}" type="parTrans" cxnId="{EFFDC811-9455-4748-899F-A082123989E9}">
      <dgm:prSet/>
      <dgm:spPr/>
      <dgm:t>
        <a:bodyPr/>
        <a:lstStyle/>
        <a:p>
          <a:pPr algn="ctr"/>
          <a:endParaRPr lang="en-US"/>
        </a:p>
      </dgm:t>
    </dgm:pt>
    <dgm:pt modelId="{05C81F76-031B-49A5-9EA2-51228DC901B2}" type="sibTrans" cxnId="{EFFDC811-9455-4748-899F-A082123989E9}">
      <dgm:prSet/>
      <dgm:spPr/>
      <dgm:t>
        <a:bodyPr/>
        <a:lstStyle/>
        <a:p>
          <a:pPr algn="ctr"/>
          <a:endParaRPr lang="en-US"/>
        </a:p>
      </dgm:t>
    </dgm:pt>
    <dgm:pt modelId="{A2E4B8E3-0BCB-498D-A5B1-98477F134125}">
      <dgm:prSet phldrT="[Text]"/>
      <dgm:spPr/>
      <dgm:t>
        <a:bodyPr/>
        <a:lstStyle/>
        <a:p>
          <a:pPr algn="ctr"/>
          <a:r>
            <a:rPr lang="en-US" dirty="0" smtClean="0"/>
            <a:t>Hobbies and Interests</a:t>
          </a:r>
          <a:endParaRPr lang="en-US" dirty="0"/>
        </a:p>
      </dgm:t>
    </dgm:pt>
    <dgm:pt modelId="{148D596C-2926-4208-A58A-4B98A518DA45}" type="parTrans" cxnId="{0917DD12-E6CE-4C2B-AA48-BD0FB5ABCC14}">
      <dgm:prSet/>
      <dgm:spPr/>
      <dgm:t>
        <a:bodyPr/>
        <a:lstStyle/>
        <a:p>
          <a:pPr algn="ctr"/>
          <a:endParaRPr lang="en-US"/>
        </a:p>
      </dgm:t>
    </dgm:pt>
    <dgm:pt modelId="{B8AA6774-9CDD-4458-B15A-5931E709C337}" type="sibTrans" cxnId="{0917DD12-E6CE-4C2B-AA48-BD0FB5ABCC14}">
      <dgm:prSet/>
      <dgm:spPr/>
      <dgm:t>
        <a:bodyPr/>
        <a:lstStyle/>
        <a:p>
          <a:pPr algn="ctr"/>
          <a:endParaRPr lang="en-US"/>
        </a:p>
      </dgm:t>
    </dgm:pt>
    <dgm:pt modelId="{11F97163-9DB2-4A48-9B44-5B7BB1042F3F}">
      <dgm:prSet phldrT="[Text]"/>
      <dgm:spPr/>
      <dgm:t>
        <a:bodyPr/>
        <a:lstStyle/>
        <a:p>
          <a:pPr algn="ctr"/>
          <a:r>
            <a:rPr lang="en-US" dirty="0" smtClean="0"/>
            <a:t>Formal Learning</a:t>
          </a:r>
          <a:endParaRPr lang="en-US" dirty="0"/>
        </a:p>
      </dgm:t>
    </dgm:pt>
    <dgm:pt modelId="{BF8C2C91-5BA8-4171-91E8-C3E6C7C9A81E}" type="parTrans" cxnId="{16BC48A4-E81B-40F1-A485-2794ADE8E4F3}">
      <dgm:prSet/>
      <dgm:spPr/>
      <dgm:t>
        <a:bodyPr/>
        <a:lstStyle/>
        <a:p>
          <a:pPr algn="ctr"/>
          <a:endParaRPr lang="en-US"/>
        </a:p>
      </dgm:t>
    </dgm:pt>
    <dgm:pt modelId="{8805C71B-14FF-480E-BD51-2A4E1E16F944}" type="sibTrans" cxnId="{16BC48A4-E81B-40F1-A485-2794ADE8E4F3}">
      <dgm:prSet/>
      <dgm:spPr/>
      <dgm:t>
        <a:bodyPr/>
        <a:lstStyle/>
        <a:p>
          <a:pPr algn="ctr"/>
          <a:endParaRPr lang="en-US"/>
        </a:p>
      </dgm:t>
    </dgm:pt>
    <dgm:pt modelId="{AC3977A9-39CF-4DBC-8F2E-198E3164E7C0}">
      <dgm:prSet phldrT="[Text]"/>
      <dgm:spPr/>
      <dgm:t>
        <a:bodyPr/>
        <a:lstStyle/>
        <a:p>
          <a:endParaRPr lang="en-US"/>
        </a:p>
      </dgm:t>
    </dgm:pt>
    <dgm:pt modelId="{19A43714-80DE-4B38-BE6E-8B63557EDFFE}" type="parTrans" cxnId="{FDC1F9D5-ABC2-4A34-9677-48017888CE93}">
      <dgm:prSet/>
      <dgm:spPr/>
      <dgm:t>
        <a:bodyPr/>
        <a:lstStyle/>
        <a:p>
          <a:pPr algn="ctr"/>
          <a:endParaRPr lang="en-US"/>
        </a:p>
      </dgm:t>
    </dgm:pt>
    <dgm:pt modelId="{EC4F22CA-6B0E-4B93-A92D-EA2CBD7146F8}" type="sibTrans" cxnId="{FDC1F9D5-ABC2-4A34-9677-48017888CE93}">
      <dgm:prSet/>
      <dgm:spPr/>
      <dgm:t>
        <a:bodyPr/>
        <a:lstStyle/>
        <a:p>
          <a:pPr algn="ctr"/>
          <a:endParaRPr lang="en-US"/>
        </a:p>
      </dgm:t>
    </dgm:pt>
    <dgm:pt modelId="{5BBF0F42-BD75-4A14-B9E9-0FEDCD1C5890}">
      <dgm:prSet phldrT="[Text]"/>
      <dgm:spPr/>
      <dgm:t>
        <a:bodyPr/>
        <a:lstStyle/>
        <a:p>
          <a:pPr algn="ctr"/>
          <a:r>
            <a:rPr lang="en-US" dirty="0" smtClean="0"/>
            <a:t>Personal</a:t>
          </a:r>
          <a:endParaRPr lang="en-US" dirty="0"/>
        </a:p>
      </dgm:t>
    </dgm:pt>
    <dgm:pt modelId="{408B989E-D0CD-4B02-89C9-11EAC4E20ADB}" type="parTrans" cxnId="{E3E331F4-1F39-4C75-8D01-42593347A2DD}">
      <dgm:prSet/>
      <dgm:spPr/>
      <dgm:t>
        <a:bodyPr/>
        <a:lstStyle/>
        <a:p>
          <a:pPr algn="ctr"/>
          <a:endParaRPr lang="en-US"/>
        </a:p>
      </dgm:t>
    </dgm:pt>
    <dgm:pt modelId="{3B5AD84E-B8D8-4A54-8F09-D664E0D6153C}" type="sibTrans" cxnId="{E3E331F4-1F39-4C75-8D01-42593347A2DD}">
      <dgm:prSet/>
      <dgm:spPr/>
      <dgm:t>
        <a:bodyPr/>
        <a:lstStyle/>
        <a:p>
          <a:pPr algn="ctr"/>
          <a:endParaRPr lang="en-US"/>
        </a:p>
      </dgm:t>
    </dgm:pt>
    <dgm:pt modelId="{7AFFC7D9-6911-42E5-88F6-3CD1D02C7CC6}" type="pres">
      <dgm:prSet presAssocID="{F5F7F9D7-FC85-4F5B-954B-4CF2B2FE990D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782833-7C86-4334-A705-1A65EF4209C5}" type="pres">
      <dgm:prSet presAssocID="{F5F7F9D7-FC85-4F5B-954B-4CF2B2FE990D}" presName="ellipse" presStyleLbl="trBgShp" presStyleIdx="0" presStyleCnt="1" custScaleX="85642" custScaleY="71871" custLinFactNeighborX="-3907" custLinFactNeighborY="30313"/>
      <dgm:spPr/>
    </dgm:pt>
    <dgm:pt modelId="{28C30CD1-4F8A-4472-BB45-D5AACDC8FEB5}" type="pres">
      <dgm:prSet presAssocID="{F5F7F9D7-FC85-4F5B-954B-4CF2B2FE990D}" presName="arrow1" presStyleLbl="fgShp" presStyleIdx="0" presStyleCnt="1" custLinFactNeighborX="-37359" custLinFactNeighborY="68623"/>
      <dgm:spPr/>
    </dgm:pt>
    <dgm:pt modelId="{1F1EDC40-3AD2-4DE0-A30C-137986628E53}" type="pres">
      <dgm:prSet presAssocID="{F5F7F9D7-FC85-4F5B-954B-4CF2B2FE990D}" presName="rectangle" presStyleLbl="revTx" presStyleIdx="0" presStyleCnt="1" custScaleX="78399" custScaleY="57072" custLinFactNeighborX="-5600" custLinFactNeighborY="14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215268-71DF-4839-86AD-1FC1543F13BF}" type="pres">
      <dgm:prSet presAssocID="{A2E4B8E3-0BCB-498D-A5B1-98477F134125}" presName="item1" presStyleLbl="node1" presStyleIdx="0" presStyleCnt="3" custLinFactNeighborX="-35110" custLinFactNeighborY="601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DAC456-389A-40E2-A95D-DA3417E25ABA}" type="pres">
      <dgm:prSet presAssocID="{5BBF0F42-BD75-4A14-B9E9-0FEDCD1C5890}" presName="item2" presStyleLbl="node1" presStyleIdx="1" presStyleCnt="3" custLinFactNeighborX="-15820" custLinFactNeighborY="455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874820-7AE1-4A2B-BE3F-4D3174230805}" type="pres">
      <dgm:prSet presAssocID="{11F97163-9DB2-4A48-9B44-5B7BB1042F3F}" presName="item3" presStyleLbl="node1" presStyleIdx="2" presStyleCnt="3" custLinFactNeighborX="12622" custLinFactNeighborY="58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987F58-2B8F-443E-A6C3-B147AE274994}" type="pres">
      <dgm:prSet presAssocID="{F5F7F9D7-FC85-4F5B-954B-4CF2B2FE990D}" presName="funnel" presStyleLbl="trAlignAcc1" presStyleIdx="0" presStyleCnt="1" custLinFactNeighborX="-3999" custLinFactNeighborY="18162"/>
      <dgm:spPr/>
    </dgm:pt>
  </dgm:ptLst>
  <dgm:cxnLst>
    <dgm:cxn modelId="{0917DD12-E6CE-4C2B-AA48-BD0FB5ABCC14}" srcId="{F5F7F9D7-FC85-4F5B-954B-4CF2B2FE990D}" destId="{A2E4B8E3-0BCB-498D-A5B1-98477F134125}" srcOrd="1" destOrd="0" parTransId="{148D596C-2926-4208-A58A-4B98A518DA45}" sibTransId="{B8AA6774-9CDD-4458-B15A-5931E709C337}"/>
    <dgm:cxn modelId="{D81FF216-1E1B-4551-8362-BE506CA33E76}" type="presOf" srcId="{A2E4B8E3-0BCB-498D-A5B1-98477F134125}" destId="{F8DAC456-389A-40E2-A95D-DA3417E25ABA}" srcOrd="0" destOrd="0" presId="urn:microsoft.com/office/officeart/2005/8/layout/funnel1"/>
    <dgm:cxn modelId="{FDC1F9D5-ABC2-4A34-9677-48017888CE93}" srcId="{F5F7F9D7-FC85-4F5B-954B-4CF2B2FE990D}" destId="{AC3977A9-39CF-4DBC-8F2E-198E3164E7C0}" srcOrd="4" destOrd="0" parTransId="{19A43714-80DE-4B38-BE6E-8B63557EDFFE}" sibTransId="{EC4F22CA-6B0E-4B93-A92D-EA2CBD7146F8}"/>
    <dgm:cxn modelId="{57C94E7B-6CC2-4EF8-964F-0BB0B577D73D}" type="presOf" srcId="{5BBF0F42-BD75-4A14-B9E9-0FEDCD1C5890}" destId="{B4215268-71DF-4839-86AD-1FC1543F13BF}" srcOrd="0" destOrd="0" presId="urn:microsoft.com/office/officeart/2005/8/layout/funnel1"/>
    <dgm:cxn modelId="{816D9FDA-7B36-489E-951D-0D8C060097F8}" type="presOf" srcId="{F9A677BD-1844-46BC-8105-99B0CCDCC1AD}" destId="{CC874820-7AE1-4A2B-BE3F-4D3174230805}" srcOrd="0" destOrd="0" presId="urn:microsoft.com/office/officeart/2005/8/layout/funnel1"/>
    <dgm:cxn modelId="{48217A5B-C2EA-424F-A80D-CFE926AE09B7}" type="presOf" srcId="{11F97163-9DB2-4A48-9B44-5B7BB1042F3F}" destId="{1F1EDC40-3AD2-4DE0-A30C-137986628E53}" srcOrd="0" destOrd="0" presId="urn:microsoft.com/office/officeart/2005/8/layout/funnel1"/>
    <dgm:cxn modelId="{E3E331F4-1F39-4C75-8D01-42593347A2DD}" srcId="{F5F7F9D7-FC85-4F5B-954B-4CF2B2FE990D}" destId="{5BBF0F42-BD75-4A14-B9E9-0FEDCD1C5890}" srcOrd="2" destOrd="0" parTransId="{408B989E-D0CD-4B02-89C9-11EAC4E20ADB}" sibTransId="{3B5AD84E-B8D8-4A54-8F09-D664E0D6153C}"/>
    <dgm:cxn modelId="{EFFDC811-9455-4748-899F-A082123989E9}" srcId="{F5F7F9D7-FC85-4F5B-954B-4CF2B2FE990D}" destId="{F9A677BD-1844-46BC-8105-99B0CCDCC1AD}" srcOrd="0" destOrd="0" parTransId="{52AA7E3E-7816-4886-8F21-F7B4E60F1877}" sibTransId="{05C81F76-031B-49A5-9EA2-51228DC901B2}"/>
    <dgm:cxn modelId="{77A768B7-E494-475E-A7B9-F506448D8A9B}" type="presOf" srcId="{F5F7F9D7-FC85-4F5B-954B-4CF2B2FE990D}" destId="{7AFFC7D9-6911-42E5-88F6-3CD1D02C7CC6}" srcOrd="0" destOrd="0" presId="urn:microsoft.com/office/officeart/2005/8/layout/funnel1"/>
    <dgm:cxn modelId="{16BC48A4-E81B-40F1-A485-2794ADE8E4F3}" srcId="{F5F7F9D7-FC85-4F5B-954B-4CF2B2FE990D}" destId="{11F97163-9DB2-4A48-9B44-5B7BB1042F3F}" srcOrd="3" destOrd="0" parTransId="{BF8C2C91-5BA8-4171-91E8-C3E6C7C9A81E}" sibTransId="{8805C71B-14FF-480E-BD51-2A4E1E16F944}"/>
    <dgm:cxn modelId="{5D2351BC-286B-4CA4-9BBE-D9EC1C54B501}" type="presParOf" srcId="{7AFFC7D9-6911-42E5-88F6-3CD1D02C7CC6}" destId="{1A782833-7C86-4334-A705-1A65EF4209C5}" srcOrd="0" destOrd="0" presId="urn:microsoft.com/office/officeart/2005/8/layout/funnel1"/>
    <dgm:cxn modelId="{8E5EB206-7C3B-4E29-8E32-06553FD26CAB}" type="presParOf" srcId="{7AFFC7D9-6911-42E5-88F6-3CD1D02C7CC6}" destId="{28C30CD1-4F8A-4472-BB45-D5AACDC8FEB5}" srcOrd="1" destOrd="0" presId="urn:microsoft.com/office/officeart/2005/8/layout/funnel1"/>
    <dgm:cxn modelId="{446E7A84-FB51-45E7-9D10-BE4E415B764C}" type="presParOf" srcId="{7AFFC7D9-6911-42E5-88F6-3CD1D02C7CC6}" destId="{1F1EDC40-3AD2-4DE0-A30C-137986628E53}" srcOrd="2" destOrd="0" presId="urn:microsoft.com/office/officeart/2005/8/layout/funnel1"/>
    <dgm:cxn modelId="{20C85ED1-4295-47A2-B721-AF796D5C0B3E}" type="presParOf" srcId="{7AFFC7D9-6911-42E5-88F6-3CD1D02C7CC6}" destId="{B4215268-71DF-4839-86AD-1FC1543F13BF}" srcOrd="3" destOrd="0" presId="urn:microsoft.com/office/officeart/2005/8/layout/funnel1"/>
    <dgm:cxn modelId="{27DEA9F9-5F66-4554-9065-79D1F5BE53B4}" type="presParOf" srcId="{7AFFC7D9-6911-42E5-88F6-3CD1D02C7CC6}" destId="{F8DAC456-389A-40E2-A95D-DA3417E25ABA}" srcOrd="4" destOrd="0" presId="urn:microsoft.com/office/officeart/2005/8/layout/funnel1"/>
    <dgm:cxn modelId="{6D661139-4834-4E7F-8F4B-901D95363F02}" type="presParOf" srcId="{7AFFC7D9-6911-42E5-88F6-3CD1D02C7CC6}" destId="{CC874820-7AE1-4A2B-BE3F-4D3174230805}" srcOrd="5" destOrd="0" presId="urn:microsoft.com/office/officeart/2005/8/layout/funnel1"/>
    <dgm:cxn modelId="{17873FB0-7744-4BE9-9AE9-53AEED793B11}" type="presParOf" srcId="{7AFFC7D9-6911-42E5-88F6-3CD1D02C7CC6}" destId="{88987F58-2B8F-443E-A6C3-B147AE27499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782833-7C86-4334-A705-1A65EF4209C5}">
      <dsp:nvSpPr>
        <dsp:cNvPr id="0" name=""/>
        <dsp:cNvSpPr/>
      </dsp:nvSpPr>
      <dsp:spPr>
        <a:xfrm>
          <a:off x="1979713" y="1268760"/>
          <a:ext cx="4735370" cy="1380095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C30CD1-4F8A-4472-BB45-D5AACDC8FEB5}">
      <dsp:nvSpPr>
        <dsp:cNvPr id="0" name=""/>
        <dsp:cNvSpPr/>
      </dsp:nvSpPr>
      <dsp:spPr>
        <a:xfrm>
          <a:off x="3635893" y="5589239"/>
          <a:ext cx="1071562" cy="685800"/>
        </a:xfrm>
        <a:prstGeom prst="down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EDC40-3AD2-4DE0-A30C-137986628E53}">
      <dsp:nvSpPr>
        <dsp:cNvPr id="0" name=""/>
        <dsp:cNvSpPr/>
      </dsp:nvSpPr>
      <dsp:spPr>
        <a:xfrm>
          <a:off x="2267737" y="6124121"/>
          <a:ext cx="4032452" cy="73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Formal Learning</a:t>
          </a:r>
          <a:endParaRPr lang="en-US" sz="2600" kern="1200" dirty="0"/>
        </a:p>
      </dsp:txBody>
      <dsp:txXfrm>
        <a:off x="2267737" y="6124121"/>
        <a:ext cx="4032452" cy="733874"/>
      </dsp:txXfrm>
    </dsp:sp>
    <dsp:sp modelId="{B4215268-71DF-4839-86AD-1FC1543F13BF}">
      <dsp:nvSpPr>
        <dsp:cNvPr id="0" name=""/>
        <dsp:cNvSpPr/>
      </dsp:nvSpPr>
      <dsp:spPr>
        <a:xfrm>
          <a:off x="3131841" y="3645022"/>
          <a:ext cx="1928812" cy="1928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Personal</a:t>
          </a:r>
          <a:endParaRPr lang="en-US" sz="2000" kern="1200" dirty="0"/>
        </a:p>
      </dsp:txBody>
      <dsp:txXfrm>
        <a:off x="3131841" y="3645022"/>
        <a:ext cx="1928812" cy="1928812"/>
      </dsp:txXfrm>
    </dsp:sp>
    <dsp:sp modelId="{F8DAC456-389A-40E2-A95D-DA3417E25ABA}">
      <dsp:nvSpPr>
        <dsp:cNvPr id="0" name=""/>
        <dsp:cNvSpPr/>
      </dsp:nvSpPr>
      <dsp:spPr>
        <a:xfrm>
          <a:off x="2123736" y="1916841"/>
          <a:ext cx="1928812" cy="1928812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Hobbies and Interests</a:t>
          </a:r>
          <a:endParaRPr lang="en-US" sz="2000" kern="1200" dirty="0"/>
        </a:p>
      </dsp:txBody>
      <dsp:txXfrm>
        <a:off x="2123736" y="1916841"/>
        <a:ext cx="1928812" cy="1928812"/>
      </dsp:txXfrm>
    </dsp:sp>
    <dsp:sp modelId="{CC874820-7AE1-4A2B-BE3F-4D3174230805}">
      <dsp:nvSpPr>
        <dsp:cNvPr id="0" name=""/>
        <dsp:cNvSpPr/>
      </dsp:nvSpPr>
      <dsp:spPr>
        <a:xfrm>
          <a:off x="4644004" y="1700799"/>
          <a:ext cx="1928812" cy="1928812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Professional</a:t>
          </a:r>
          <a:endParaRPr lang="en-US" sz="2000" kern="1200" dirty="0"/>
        </a:p>
      </dsp:txBody>
      <dsp:txXfrm>
        <a:off x="4644004" y="1700799"/>
        <a:ext cx="1928812" cy="1928812"/>
      </dsp:txXfrm>
    </dsp:sp>
    <dsp:sp modelId="{88987F58-2B8F-443E-A6C3-B147AE274994}">
      <dsp:nvSpPr>
        <dsp:cNvPr id="0" name=""/>
        <dsp:cNvSpPr/>
      </dsp:nvSpPr>
      <dsp:spPr>
        <a:xfrm>
          <a:off x="1331655" y="1052747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62E95-18D1-42F7-B36F-463AFECA0AC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983A9-2E7C-4CBA-82BE-D6F216E67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journal.fibreculture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dublogging4literacy.edublogs.org/" TargetMode="External"/><Relationship Id="rId2" Type="http://schemas.openxmlformats.org/officeDocument/2006/relationships/hyperlink" Target="mailto:ggroulx@nwcc.bc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anding.athabascau.ca/pg/blog/glenngr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n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1960" y="1772817"/>
            <a:ext cx="4246240" cy="2304256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FF00"/>
                </a:solidFill>
              </a:rPr>
              <a:t>Blogging</a:t>
            </a:r>
            <a:br>
              <a:rPr lang="en-US" sz="6600" dirty="0" smtClean="0">
                <a:solidFill>
                  <a:srgbClr val="FFFF00"/>
                </a:solidFill>
              </a:rPr>
            </a:br>
            <a:r>
              <a:rPr lang="en-US" sz="6600" dirty="0" smtClean="0">
                <a:solidFill>
                  <a:srgbClr val="FFFF00"/>
                </a:solidFill>
              </a:rPr>
              <a:t> Journeys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91880" y="3886200"/>
            <a:ext cx="5256584" cy="1487016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Evolving personal narratives, stories, reflections, and perspectives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GLENN GROULX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/>
              <a:t>Crossing Paths, Crossing Rivers</a:t>
            </a:r>
            <a:endParaRPr lang="en-US" dirty="0"/>
          </a:p>
        </p:txBody>
      </p:sp>
      <p:pic>
        <p:nvPicPr>
          <p:cNvPr id="4" name="Content Placeholder 3" descr="heading ho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8640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Blogging Life-Streams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/>
              <a:t>Blogging as Transitioning</a:t>
            </a:r>
            <a:endParaRPr lang="en-US" dirty="0"/>
          </a:p>
        </p:txBody>
      </p:sp>
      <p:pic>
        <p:nvPicPr>
          <p:cNvPr id="4" name="Content Placeholder 3" descr="Beas pix 1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96752"/>
            <a:ext cx="8784976" cy="547260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Blogging as </a:t>
            </a:r>
            <a:r>
              <a:rPr lang="en-US" b="1" dirty="0" err="1" smtClean="0"/>
              <a:t>Liminality</a:t>
            </a:r>
            <a:r>
              <a:rPr lang="en-US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smtClean="0">
                <a:solidFill>
                  <a:srgbClr val="FF0000"/>
                </a:solidFill>
              </a:rPr>
              <a:t>“betwixt and between”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blogging implies a constantly shifting relationship between the author and the written text</a:t>
            </a:r>
          </a:p>
          <a:p>
            <a:r>
              <a:rPr lang="en-US" dirty="0" smtClean="0"/>
              <a:t>blogging gives rise to tentative, provisional output</a:t>
            </a:r>
          </a:p>
          <a:p>
            <a:r>
              <a:rPr lang="en-US" dirty="0"/>
              <a:t>b</a:t>
            </a:r>
            <a:r>
              <a:rPr lang="en-US" dirty="0" smtClean="0"/>
              <a:t>logging enables changes of mind</a:t>
            </a:r>
          </a:p>
          <a:p>
            <a:r>
              <a:rPr lang="en-US" dirty="0" smtClean="0"/>
              <a:t>Blogging captures an individualized shifting of “signature” and “persona”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Reflecting on Oneself and Others</a:t>
            </a:r>
            <a:endParaRPr lang="en-US" dirty="0"/>
          </a:p>
        </p:txBody>
      </p:sp>
      <p:pic>
        <p:nvPicPr>
          <p:cNvPr id="4" name="Content Placeholder 3" descr="Beas pix 0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1756" y="1600200"/>
            <a:ext cx="794048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Blogging as Self-Reflection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“carving out private discursive spaces for contemplation”</a:t>
            </a:r>
          </a:p>
          <a:p>
            <a:r>
              <a:rPr lang="en-US" dirty="0" smtClean="0"/>
              <a:t>Creating both “stilled reflections of life, as well as constructing life”</a:t>
            </a:r>
          </a:p>
          <a:p>
            <a:r>
              <a:rPr lang="en-US" dirty="0" smtClean="0"/>
              <a:t>Retrieving, revisiting, reviewing and revising earlier posts sparks transformative growth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Blogging as </a:t>
            </a:r>
            <a:r>
              <a:rPr lang="en-US" b="1" dirty="0" err="1" smtClean="0"/>
              <a:t>Diarying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Diarying</a:t>
            </a:r>
            <a:r>
              <a:rPr lang="en-US" dirty="0" smtClean="0"/>
              <a:t> serves a number of personal needs:</a:t>
            </a:r>
          </a:p>
          <a:p>
            <a:pPr lvl="1"/>
            <a:r>
              <a:rPr lang="en-US" dirty="0" smtClean="0"/>
              <a:t>Confessional “le journal </a:t>
            </a:r>
            <a:r>
              <a:rPr lang="en-US" dirty="0" err="1" smtClean="0"/>
              <a:t>intime</a:t>
            </a:r>
            <a:r>
              <a:rPr lang="en-US" dirty="0" smtClean="0"/>
              <a:t>”(Didier)</a:t>
            </a:r>
          </a:p>
          <a:p>
            <a:pPr lvl="1"/>
            <a:r>
              <a:rPr lang="en-US" dirty="0" smtClean="0"/>
              <a:t>Therapeutic </a:t>
            </a:r>
          </a:p>
          <a:p>
            <a:pPr lvl="1"/>
            <a:r>
              <a:rPr lang="en-US" dirty="0" smtClean="0"/>
              <a:t>Chronicle</a:t>
            </a:r>
          </a:p>
          <a:p>
            <a:pPr lvl="1"/>
            <a:r>
              <a:rPr lang="en-US" dirty="0" smtClean="0"/>
              <a:t>Scrapbook</a:t>
            </a:r>
          </a:p>
          <a:p>
            <a:pPr lvl="1"/>
            <a:r>
              <a:rPr lang="en-US" dirty="0" smtClean="0"/>
              <a:t>Notebooks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err="1" smtClean="0"/>
              <a:t>Diarying</a:t>
            </a:r>
            <a:r>
              <a:rPr lang="en-US" dirty="0" smtClean="0"/>
              <a:t> NOT a “private” genre, but preferred by private people (want the content secure, but addressing an audience – even of one)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Blogging as Epistolary Narratives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Joint diaries of transient, outlier groups</a:t>
            </a:r>
          </a:p>
          <a:p>
            <a:r>
              <a:rPr lang="en-US" dirty="0" smtClean="0"/>
              <a:t>Letters are semi-public</a:t>
            </a:r>
          </a:p>
          <a:p>
            <a:r>
              <a:rPr lang="en-US" dirty="0" smtClean="0"/>
              <a:t>Letters tell a serialized, unfolding story from different characters’ perspectives</a:t>
            </a:r>
          </a:p>
          <a:p>
            <a:r>
              <a:rPr lang="en-US" dirty="0" smtClean="0"/>
              <a:t>Role-playing, rehearsing, remembering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Blogs as Captured Dialogues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Ego-documents (revisits of past, reified memories)</a:t>
            </a:r>
          </a:p>
          <a:p>
            <a:r>
              <a:rPr lang="en-US" dirty="0" smtClean="0"/>
              <a:t>Joint diaries (communal sharing)</a:t>
            </a:r>
          </a:p>
          <a:p>
            <a:r>
              <a:rPr lang="en-US" dirty="0" smtClean="0"/>
              <a:t>Educational biographies (perspective transformation; use in PLAR)</a:t>
            </a:r>
          </a:p>
          <a:p>
            <a:r>
              <a:rPr lang="en-US" dirty="0" smtClean="0"/>
              <a:t>Portfolios (summative assessment)</a:t>
            </a:r>
          </a:p>
          <a:p>
            <a:r>
              <a:rPr lang="en-US" dirty="0" smtClean="0"/>
              <a:t>Story-telling (play-building)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Blogging as Social Rituals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Collective means of expression to record and exchange spiritual and intellectual journeys to each other</a:t>
            </a:r>
          </a:p>
          <a:p>
            <a:r>
              <a:rPr lang="en-US" dirty="0" smtClean="0"/>
              <a:t>Communicating beliefs, values, and knowledge across time and space with like-minded audiences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Blogging as Performance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Blogging includes an addressee, and involves an act of communication towards:</a:t>
            </a:r>
          </a:p>
          <a:p>
            <a:pPr lvl="1"/>
            <a:r>
              <a:rPr lang="en-US" dirty="0" smtClean="0"/>
              <a:t>Imaginary friends</a:t>
            </a:r>
          </a:p>
          <a:p>
            <a:pPr lvl="1"/>
            <a:r>
              <a:rPr lang="en-US" dirty="0" smtClean="0"/>
              <a:t>World at large</a:t>
            </a:r>
          </a:p>
          <a:p>
            <a:pPr lvl="1"/>
            <a:r>
              <a:rPr lang="en-US" dirty="0" smtClean="0"/>
              <a:t>God</a:t>
            </a:r>
          </a:p>
          <a:p>
            <a:pPr lvl="1"/>
            <a:r>
              <a:rPr lang="en-US" dirty="0" smtClean="0"/>
              <a:t>Oneself in past, present or future</a:t>
            </a:r>
          </a:p>
          <a:p>
            <a:pPr lvl="1"/>
            <a:r>
              <a:rPr lang="en-US" dirty="0" smtClean="0"/>
              <a:t>The mirrored “Other”</a:t>
            </a:r>
          </a:p>
          <a:p>
            <a:pPr lvl="1"/>
            <a:r>
              <a:rPr lang="en-US" dirty="0" smtClean="0"/>
              <a:t>The imagined self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Challenges for Student Bloggers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Engaging in creating personal educational biographies</a:t>
            </a:r>
          </a:p>
          <a:p>
            <a:r>
              <a:rPr lang="en-US" dirty="0" smtClean="0"/>
              <a:t>Synchronizing one’s ideas with others</a:t>
            </a:r>
          </a:p>
          <a:p>
            <a:r>
              <a:rPr lang="en-US" dirty="0" smtClean="0"/>
              <a:t>Testing evaluations and impressions</a:t>
            </a:r>
          </a:p>
          <a:p>
            <a:r>
              <a:rPr lang="en-US" dirty="0" smtClean="0"/>
              <a:t>Engaging more comfortably in active self-disclosure</a:t>
            </a:r>
          </a:p>
          <a:p>
            <a:r>
              <a:rPr lang="en-US" dirty="0" smtClean="0"/>
              <a:t>Resolving confusion over expectations of transparency, reciprocal exchange and </a:t>
            </a:r>
            <a:r>
              <a:rPr lang="en-US" dirty="0" err="1" smtClean="0"/>
              <a:t>addressivity</a:t>
            </a:r>
            <a:endParaRPr lang="en-US" dirty="0" smtClean="0"/>
          </a:p>
          <a:p>
            <a:r>
              <a:rPr lang="en-US" dirty="0" smtClean="0"/>
              <a:t>Strengthening ties by swapping resources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72400" cy="1362075"/>
          </a:xfrm>
        </p:spPr>
        <p:txBody>
          <a:bodyPr/>
          <a:lstStyle/>
          <a:p>
            <a:r>
              <a:rPr lang="en-US" dirty="0" smtClean="0"/>
              <a:t>Blogging Activities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410355"/>
            <a:ext cx="784887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b="1" dirty="0" smtClean="0"/>
              <a:t>Building and Sharing Blogging Profiles</a:t>
            </a:r>
          </a:p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b="1" dirty="0" smtClean="0"/>
              <a:t>Swapping Experiences with Way-Making</a:t>
            </a:r>
          </a:p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b="1" dirty="0" smtClean="0"/>
              <a:t>Select, Collect and Contribute Links to Tools, Experts, and Bookmarks</a:t>
            </a:r>
          </a:p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b="1" dirty="0" smtClean="0"/>
              <a:t>Engaging in Cooperative Sense-Making</a:t>
            </a:r>
          </a:p>
          <a:p>
            <a:pPr algn="r">
              <a:buFont typeface="Arial" pitchFamily="34" charset="0"/>
              <a:buChar char="•"/>
            </a:pPr>
            <a:endParaRPr lang="en-US" sz="2400" b="1" dirty="0" smtClean="0"/>
          </a:p>
          <a:p>
            <a:pPr algn="r">
              <a:buFont typeface="Arial" pitchFamily="34" charset="0"/>
              <a:buChar char="•"/>
            </a:pPr>
            <a:r>
              <a:rPr lang="en-US" sz="2400" b="1" dirty="0" smtClean="0"/>
              <a:t>Reflective Summaries</a:t>
            </a:r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Sharing and Building Blogging Profiles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develop their profiles as a learner and explain what they would like to do with their blogs, and what skills they would like to develop.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read and reflect on the profiles of others – which are similar, and which are quite different.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Swap </a:t>
            </a:r>
            <a:r>
              <a:rPr lang="en-US" b="1" dirty="0"/>
              <a:t>E</a:t>
            </a:r>
            <a:r>
              <a:rPr lang="en-US" b="1" dirty="0" smtClean="0"/>
              <a:t>xperiences with Way-Making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swap best ways to find useful bloggers and resources online, and describe the content of the expert blogs and sites in a series of blog posts.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describe how others’ blogs (peers, expert bloggers, instructor) have influenced their blogging activities.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Select, Collect and Contribute Links to Tools, Experts, and Bookmarks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share their initial hit and miss activities online while searching for useful resources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summarize and annotate useful resources, posting summaries and reviews for peers as bookmarks, links and RSS Feeds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Engaging in Cooperative Sense-Making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document their selection, drafting and writing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Posts containing unrefined ideas are shared through short snippets – include self-questioning, working notes, and links to both active and dormant content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Posts build on and weave together various sources (one’s own earlier posts, feedback from instructor and peers, resources, articles, etc.)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Reflective Summaries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look back at own postings, and compare to expert bloggers, peers, and instructor’s posts;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reflect on challenges, lessons learned, skills and knowledge gaps, and positive experiences as well as frustrations;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Learners read and comment on peers’  reflections to apply to their own future blogging practice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336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/>
              <a:t>“Blogging itself becomes a (real life) experience, a construction of self that is always mediated by tools for communication and experience.”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Jose van </a:t>
            </a:r>
            <a:r>
              <a:rPr lang="en-US" sz="2400" dirty="0" err="1" smtClean="0"/>
              <a:t>Dijck</a:t>
            </a:r>
            <a:r>
              <a:rPr lang="en-US" sz="2400" dirty="0" smtClean="0"/>
              <a:t>, Composing the Self: Of Diaries and </a:t>
            </a:r>
            <a:r>
              <a:rPr lang="en-US" sz="2400" dirty="0" err="1" smtClean="0"/>
              <a:t>Lifelogs</a:t>
            </a:r>
            <a:r>
              <a:rPr lang="en-US" sz="2400" dirty="0" smtClean="0"/>
              <a:t>, 2004, page 8; URL: </a:t>
            </a:r>
            <a:r>
              <a:rPr lang="en-US" sz="2400" dirty="0" smtClean="0">
                <a:hlinkClick r:id="rId2"/>
              </a:rPr>
              <a:t>http://journal.fibreculture.org</a:t>
            </a:r>
            <a:endParaRPr lang="en-US" sz="2400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en-US" sz="2800" dirty="0"/>
          </a:p>
          <a:p>
            <a:pPr algn="ctr">
              <a:buNone/>
            </a:pPr>
            <a:r>
              <a:rPr lang="en-US" sz="4400" b="1" dirty="0" smtClean="0"/>
              <a:t>Glenn </a:t>
            </a:r>
            <a:r>
              <a:rPr lang="en-US" sz="4400" b="1" dirty="0" err="1" smtClean="0"/>
              <a:t>Groulx</a:t>
            </a:r>
            <a:endParaRPr lang="en-US" sz="4400" b="1" dirty="0" smtClean="0"/>
          </a:p>
          <a:p>
            <a:pPr algn="ctr">
              <a:buNone/>
            </a:pPr>
            <a:r>
              <a:rPr lang="en-US" sz="2800" dirty="0" smtClean="0"/>
              <a:t>Twitter: </a:t>
            </a:r>
            <a:r>
              <a:rPr lang="en-US" sz="2800" dirty="0" smtClean="0">
                <a:hlinkClick r:id="rId2"/>
              </a:rPr>
              <a:t>@</a:t>
            </a:r>
            <a:r>
              <a:rPr lang="en-US" sz="2800" dirty="0" err="1" smtClean="0">
                <a:hlinkClick r:id="rId2"/>
              </a:rPr>
              <a:t>ggroulx</a:t>
            </a:r>
            <a:endParaRPr lang="en-US" sz="2800" dirty="0" smtClean="0">
              <a:hlinkClick r:id="rId2"/>
            </a:endParaRPr>
          </a:p>
          <a:p>
            <a:pPr algn="ctr">
              <a:buNone/>
            </a:pPr>
            <a:r>
              <a:rPr lang="en-US" sz="2800" dirty="0" smtClean="0"/>
              <a:t>Email: </a:t>
            </a:r>
            <a:r>
              <a:rPr lang="en-US" sz="2800" dirty="0" smtClean="0">
                <a:hlinkClick r:id="rId2"/>
              </a:rPr>
              <a:t>ggroulx@nwcc.bc.ca</a:t>
            </a: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Literacy Blog:</a:t>
            </a:r>
          </a:p>
          <a:p>
            <a:pPr algn="ctr">
              <a:buNone/>
            </a:pPr>
            <a:r>
              <a:rPr lang="en-US" sz="2800" dirty="0" smtClean="0"/>
              <a:t> </a:t>
            </a:r>
            <a:r>
              <a:rPr lang="en-US" sz="2800" dirty="0" smtClean="0">
                <a:hlinkClick r:id="rId3"/>
              </a:rPr>
              <a:t>http://edublogging4literacy.edublogs.org</a:t>
            </a:r>
            <a:endParaRPr lang="en-US" sz="2800" dirty="0" smtClean="0"/>
          </a:p>
          <a:p>
            <a:pPr algn="ctr">
              <a:buNone/>
            </a:pPr>
            <a:r>
              <a:rPr lang="en-US" sz="2800" dirty="0" err="1" smtClean="0"/>
              <a:t>EduBlog</a:t>
            </a:r>
            <a:r>
              <a:rPr lang="en-US" sz="2800" dirty="0" smtClean="0"/>
              <a:t>: </a:t>
            </a:r>
            <a:r>
              <a:rPr lang="en-US" sz="2800" dirty="0" smtClean="0">
                <a:hlinkClick r:id="rId4"/>
              </a:rPr>
              <a:t>https://landing.athabascau.ca/pg/blog/glenngr4</a:t>
            </a: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724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Blogging  Journeys</vt:lpstr>
      <vt:lpstr>Crossing Paths, Crossing Rivers</vt:lpstr>
      <vt:lpstr>Blogging Life-Streams</vt:lpstr>
      <vt:lpstr>Blogging as Transitioning</vt:lpstr>
      <vt:lpstr>Blogging as Liminality  “betwixt and between”</vt:lpstr>
      <vt:lpstr>Reflecting on Oneself and Others</vt:lpstr>
      <vt:lpstr>Blogging as Self-Reflection</vt:lpstr>
      <vt:lpstr>Blogging as Diarying</vt:lpstr>
      <vt:lpstr>Blogging as Epistolary Narratives</vt:lpstr>
      <vt:lpstr>Blogs as Captured Dialogues</vt:lpstr>
      <vt:lpstr>Blogging as Social Rituals </vt:lpstr>
      <vt:lpstr>Blogging as Performance</vt:lpstr>
      <vt:lpstr>Challenges for Student Bloggers</vt:lpstr>
      <vt:lpstr>Blogging Activities</vt:lpstr>
      <vt:lpstr>Sharing and Building Blogging Profiles</vt:lpstr>
      <vt:lpstr>Swap Experiences with Way-Making</vt:lpstr>
      <vt:lpstr>Select, Collect and Contribute Links to Tools, Experts, and Bookmarks</vt:lpstr>
      <vt:lpstr>Engaging in Cooperative Sense-Making</vt:lpstr>
      <vt:lpstr>Reflective Summaries</vt:lpstr>
      <vt:lpstr>Slide 20</vt:lpstr>
      <vt:lpstr>Questions and Discussion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Blogs, diaries, stories</dc:title>
  <dc:creator>Glenn</dc:creator>
  <cp:lastModifiedBy>Glenn</cp:lastModifiedBy>
  <cp:revision>25</cp:revision>
  <dcterms:created xsi:type="dcterms:W3CDTF">2010-10-08T23:36:48Z</dcterms:created>
  <dcterms:modified xsi:type="dcterms:W3CDTF">2010-10-09T20:17:52Z</dcterms:modified>
</cp:coreProperties>
</file>